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65" r:id="rId2"/>
    <p:sldId id="257" r:id="rId3"/>
    <p:sldId id="269" r:id="rId4"/>
    <p:sldId id="270" r:id="rId5"/>
    <p:sldId id="271" r:id="rId6"/>
    <p:sldId id="272" r:id="rId7"/>
    <p:sldId id="280" r:id="rId8"/>
    <p:sldId id="281" r:id="rId9"/>
    <p:sldId id="279" r:id="rId10"/>
    <p:sldId id="274" r:id="rId11"/>
    <p:sldId id="275" r:id="rId12"/>
    <p:sldId id="276" r:id="rId13"/>
    <p:sldId id="277" r:id="rId14"/>
    <p:sldId id="273" r:id="rId15"/>
    <p:sldId id="264" r:id="rId16"/>
    <p:sldId id="278" r:id="rId17"/>
    <p:sldId id="282" r:id="rId18"/>
    <p:sldId id="284" r:id="rId19"/>
    <p:sldId id="286" r:id="rId20"/>
    <p:sldId id="285" r:id="rId21"/>
    <p:sldId id="287" r:id="rId22"/>
    <p:sldId id="283" r:id="rId23"/>
    <p:sldId id="288" r:id="rId24"/>
    <p:sldId id="263" r:id="rId25"/>
    <p:sldId id="268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3" autoAdjust="0"/>
    <p:restoredTop sz="58065" autoAdjust="0"/>
  </p:normalViewPr>
  <p:slideViewPr>
    <p:cSldViewPr>
      <p:cViewPr varScale="1">
        <p:scale>
          <a:sx n="73" d="100"/>
          <a:sy n="73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2BD17-A47D-4EC3-8AAA-D7D48DF0B9E5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2A353-086E-4C94-BA76-2A42AE388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0"/>
            <a:ext cx="7992888" cy="141277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MERRY TRAIN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1\Desktop\2 класс\2535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9614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Соедините слово и транскрипцию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2800" dirty="0" smtClean="0"/>
              <a:t> </a:t>
            </a:r>
            <a:r>
              <a:rPr lang="en-US" sz="2800" b="1" dirty="0" smtClean="0"/>
              <a:t>match the word and </a:t>
            </a:r>
            <a:r>
              <a:rPr lang="en-US" sz="2800" b="1" dirty="0" smtClean="0"/>
              <a:t>its transcription</a:t>
            </a:r>
            <a:r>
              <a:rPr lang="en-US" sz="3200" b="1" dirty="0" smtClean="0"/>
              <a:t>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7632848" cy="44644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</a:t>
            </a:r>
            <a:r>
              <a:rPr lang="en-US" b="1" dirty="0" smtClean="0">
                <a:solidFill>
                  <a:schemeClr val="tx1"/>
                </a:solidFill>
              </a:rPr>
              <a:t>lock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hɔ:s</a:t>
            </a:r>
            <a:r>
              <a:rPr lang="en-US" b="1" dirty="0" smtClean="0">
                <a:solidFill>
                  <a:schemeClr val="tx1"/>
                </a:solidFill>
              </a:rPr>
              <a:t>]                                                    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lamp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kæt</a:t>
            </a:r>
            <a:r>
              <a:rPr lang="en-US" b="1" dirty="0" smtClean="0">
                <a:solidFill>
                  <a:schemeClr val="tx1"/>
                </a:solidFill>
              </a:rPr>
              <a:t>]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flag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læmp</a:t>
            </a:r>
            <a:r>
              <a:rPr lang="en-US" b="1" dirty="0" smtClean="0">
                <a:solidFill>
                  <a:schemeClr val="tx1"/>
                </a:solidFill>
              </a:rPr>
              <a:t>]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cat  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flæg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horse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klɔk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  <a:r>
              <a:rPr lang="en-US" b="1" dirty="0" smtClean="0"/>
              <a:t>                                                                                                                             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>
            <a:off x="685800" y="6857998"/>
            <a:ext cx="77724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96944" cy="619268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Соедините слово и транскрипцию</a:t>
            </a:r>
            <a:endParaRPr lang="ru-RU" sz="4400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match the word and </a:t>
            </a:r>
            <a:r>
              <a:rPr lang="en-US" b="1" dirty="0" smtClean="0">
                <a:solidFill>
                  <a:schemeClr val="tx1"/>
                </a:solidFill>
              </a:rPr>
              <a:t>its transcription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ru-RU" sz="4400" dirty="0" smtClean="0">
                <a:solidFill>
                  <a:srgbClr val="FF0000"/>
                </a:solidFill>
              </a:rPr>
              <a:t> 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box 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[fiʃ</a:t>
            </a:r>
            <a:r>
              <a:rPr lang="ru-RU" b="1" dirty="0" smtClean="0">
                <a:solidFill>
                  <a:schemeClr val="tx1"/>
                </a:solidFill>
              </a:rPr>
              <a:t>]    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duck    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dɔg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 dog    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bɒks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rabbit                                                          [</a:t>
            </a:r>
            <a:r>
              <a:rPr lang="en-US" b="1" dirty="0" err="1" smtClean="0">
                <a:solidFill>
                  <a:schemeClr val="tx1"/>
                </a:solidFill>
              </a:rPr>
              <a:t>dʌk</a:t>
            </a:r>
            <a:r>
              <a:rPr lang="en-US" b="1" dirty="0" smtClean="0">
                <a:solidFill>
                  <a:schemeClr val="tx1"/>
                </a:solidFill>
              </a:rPr>
              <a:t>]                                                                                                 fish                                                          ['</a:t>
            </a:r>
            <a:r>
              <a:rPr lang="en-US" b="1" dirty="0" err="1" smtClean="0">
                <a:solidFill>
                  <a:schemeClr val="tx1"/>
                </a:solidFill>
              </a:rPr>
              <a:t>ræbit</a:t>
            </a:r>
            <a:r>
              <a:rPr lang="en-US" b="1" dirty="0" smtClean="0">
                <a:solidFill>
                  <a:schemeClr val="tx1"/>
                </a:solidFill>
              </a:rPr>
              <a:t>]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5"/>
            <a:ext cx="9144000" cy="583264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Соедините слово и транскрипцию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r>
              <a:rPr lang="en-US" sz="2800" b="1" dirty="0" smtClean="0"/>
              <a:t>match the word and </a:t>
            </a:r>
            <a:r>
              <a:rPr lang="en-US" sz="2800" b="1" dirty="0" smtClean="0"/>
              <a:t>its transcription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3200" b="1" dirty="0" smtClean="0"/>
              <a:t>brown </a:t>
            </a:r>
            <a:r>
              <a:rPr lang="ru-RU" sz="3200" b="1" dirty="0" smtClean="0"/>
              <a:t>                                       [</a:t>
            </a:r>
            <a:r>
              <a:rPr lang="en-US" sz="3200" b="1" dirty="0" err="1" smtClean="0"/>
              <a:t>pju</a:t>
            </a:r>
            <a:r>
              <a:rPr lang="ru-RU" sz="3200" b="1" dirty="0" smtClean="0"/>
              <a:t>:</a:t>
            </a:r>
            <a:r>
              <a:rPr lang="en-US" sz="3200" b="1" dirty="0" smtClean="0"/>
              <a:t>pl</a:t>
            </a:r>
            <a:r>
              <a:rPr lang="ru-RU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book       </a:t>
            </a:r>
            <a:r>
              <a:rPr lang="ru-RU" sz="3200" b="1" dirty="0" smtClean="0"/>
              <a:t>        </a:t>
            </a:r>
            <a:r>
              <a:rPr lang="en-US" sz="3200" b="1" dirty="0" smtClean="0"/>
              <a:t>  </a:t>
            </a:r>
            <a:r>
              <a:rPr lang="ru-RU" sz="3200" b="1" dirty="0" smtClean="0"/>
              <a:t>                             </a:t>
            </a:r>
            <a:r>
              <a:rPr lang="en-US" sz="3200" b="1" dirty="0" smtClean="0"/>
              <a:t> </a:t>
            </a:r>
            <a:r>
              <a:rPr lang="ru-RU" sz="3200" b="1" dirty="0" smtClean="0"/>
              <a:t>[</a:t>
            </a:r>
            <a:r>
              <a:rPr lang="en-US" sz="3200" b="1" dirty="0" smtClean="0"/>
              <a:t>hen</a:t>
            </a:r>
            <a:r>
              <a:rPr lang="ru-RU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/>
              <a:t>  </a:t>
            </a:r>
            <a:r>
              <a:rPr lang="en-US" sz="3200" b="1" dirty="0" smtClean="0"/>
              <a:t>red                                                [</a:t>
            </a:r>
            <a:r>
              <a:rPr lang="en-US" sz="3200" b="1" dirty="0" err="1" smtClean="0"/>
              <a:t>braun</a:t>
            </a:r>
            <a:r>
              <a:rPr lang="en-US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pupil                                               [red]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hen                                               ['</a:t>
            </a:r>
            <a:r>
              <a:rPr lang="en-US" sz="3200" b="1" dirty="0" err="1" smtClean="0"/>
              <a:t>buk</a:t>
            </a:r>
            <a:r>
              <a:rPr lang="en-US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956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Соедините слово и транскрипцию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r>
              <a:rPr lang="en-US" sz="3100" b="1" dirty="0" smtClean="0"/>
              <a:t>match the word and </a:t>
            </a:r>
            <a:r>
              <a:rPr lang="en-US" sz="3100" b="1" dirty="0" smtClean="0"/>
              <a:t>its transcription 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/>
              <a:t>bag                                   [</a:t>
            </a:r>
            <a:r>
              <a:rPr lang="en-US" sz="3600" b="1" dirty="0" err="1" smtClean="0"/>
              <a:t>waɪt</a:t>
            </a:r>
            <a:r>
              <a:rPr lang="en-US" sz="3600" b="1" dirty="0" smtClean="0"/>
              <a:t>]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dirty="0" smtClean="0"/>
              <a:t>      </a:t>
            </a:r>
            <a:r>
              <a:rPr lang="en-US" sz="3600" b="1" dirty="0" smtClean="0"/>
              <a:t>pet                                     ['</a:t>
            </a:r>
            <a:r>
              <a:rPr lang="en-US" sz="3600" b="1" dirty="0" err="1" smtClean="0"/>
              <a:t>elɪfənt</a:t>
            </a:r>
            <a:r>
              <a:rPr lang="en-US" sz="3600" dirty="0" smtClean="0"/>
              <a:t>]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b="1" dirty="0" smtClean="0"/>
              <a:t> elephant                           [</a:t>
            </a:r>
            <a:r>
              <a:rPr lang="en-US" sz="3600" b="1" dirty="0" err="1" smtClean="0"/>
              <a:t>gri:n</a:t>
            </a:r>
            <a:r>
              <a:rPr lang="en-US" sz="3600" b="1" dirty="0" smtClean="0"/>
              <a:t>]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b="1" dirty="0" smtClean="0"/>
              <a:t>green                                 [pet]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b="1" dirty="0" smtClean="0"/>
              <a:t> white                                [</a:t>
            </a:r>
            <a:r>
              <a:rPr lang="en-US" sz="3600" b="1" dirty="0" err="1" smtClean="0"/>
              <a:t>bæg</a:t>
            </a:r>
            <a:r>
              <a:rPr lang="en-US" sz="3600" b="1" dirty="0" smtClean="0"/>
              <a:t>] 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799"/>
            <a:ext cx="64008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964488" cy="6336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Соедините слово и транскрипцию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r>
              <a:rPr lang="en-US" sz="2800" b="1" dirty="0" smtClean="0"/>
              <a:t>match the word and </a:t>
            </a:r>
            <a:r>
              <a:rPr lang="en-US" sz="2800" b="1" dirty="0" smtClean="0"/>
              <a:t>its transcription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en-US" sz="3200" b="1" dirty="0" smtClean="0"/>
              <a:t>pig                                          [</a:t>
            </a:r>
            <a:r>
              <a:rPr lang="en-US" sz="3200" b="1" dirty="0" err="1" smtClean="0"/>
              <a:t>fɔks</a:t>
            </a:r>
            <a:r>
              <a:rPr lang="en-US" sz="3200" b="1" dirty="0" smtClean="0"/>
              <a:t>]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giraffe                                 [</a:t>
            </a:r>
            <a:r>
              <a:rPr lang="en-US" sz="3200" b="1" dirty="0" err="1" smtClean="0"/>
              <a:t>sneɪk</a:t>
            </a:r>
            <a:r>
              <a:rPr lang="en-US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snake                              ['</a:t>
            </a:r>
            <a:r>
              <a:rPr lang="en-US" sz="3200" b="1" dirty="0" err="1" smtClean="0"/>
              <a:t>ɔrɪnʤ</a:t>
            </a:r>
            <a:r>
              <a:rPr lang="en-US" sz="3200" b="1" dirty="0" smtClean="0"/>
              <a:t>] 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fox                                          [</a:t>
            </a:r>
            <a:r>
              <a:rPr lang="en-US" sz="3200" b="1" dirty="0" err="1" smtClean="0"/>
              <a:t>pɪg</a:t>
            </a:r>
            <a:r>
              <a:rPr lang="en-US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b="1" dirty="0" smtClean="0"/>
              <a:t>orange                             [</a:t>
            </a:r>
            <a:r>
              <a:rPr lang="en-US" sz="3200" b="1" dirty="0" err="1" smtClean="0"/>
              <a:t>ʤɪ'rɑ:f</a:t>
            </a:r>
            <a:r>
              <a:rPr lang="en-US" sz="3200" b="1" dirty="0" smtClean="0"/>
              <a:t>]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166464"/>
          </a:xfrm>
        </p:spPr>
        <p:txBody>
          <a:bodyPr>
            <a:normAutofit fontScale="25000" lnSpcReduction="20000"/>
          </a:bodyPr>
          <a:lstStyle/>
          <a:p>
            <a:r>
              <a:rPr lang="en-US" dirty="0" smtClean="0"/>
              <a:t>   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055222"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4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7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100" dirty="0" smtClean="0"/>
                        <a:t>10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8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1</a:t>
                      </a:r>
                      <a:endParaRPr lang="ru-RU" sz="11100" dirty="0"/>
                    </a:p>
                  </a:txBody>
                  <a:tcPr/>
                </a:tc>
              </a:tr>
              <a:tr h="3802778"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3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9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6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100" dirty="0" smtClean="0"/>
                        <a:t>2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dirty="0" smtClean="0"/>
                        <a:t>5</a:t>
                      </a:r>
                      <a:endParaRPr lang="ru-RU" sz="9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en-US" sz="11100" dirty="0" smtClean="0"/>
                        <a:t>5</a:t>
                      </a:r>
                      <a:endParaRPr lang="ru-RU" sz="1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10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6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8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1</a:t>
                      </a:r>
                      <a:endParaRPr lang="ru-RU" sz="9600" dirty="0"/>
                    </a:p>
                  </a:txBody>
                  <a:tcPr/>
                </a:tc>
              </a:tr>
              <a:tr h="342900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2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7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3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9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4</a:t>
                      </a:r>
                      <a:endParaRPr lang="ru-RU" sz="9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1" y="188640"/>
          <a:ext cx="8784975" cy="648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/>
                <a:gridCol w="1756995"/>
                <a:gridCol w="1756995"/>
                <a:gridCol w="1756995"/>
                <a:gridCol w="1756995"/>
              </a:tblGrid>
              <a:tr h="324036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6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9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3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7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4</a:t>
                      </a:r>
                      <a:endParaRPr lang="ru-RU" sz="9600" dirty="0"/>
                    </a:p>
                  </a:txBody>
                  <a:tcPr/>
                </a:tc>
              </a:tr>
              <a:tr h="3240360"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1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8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5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10</a:t>
                      </a:r>
                      <a:endParaRPr lang="ru-RU" sz="9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dirty="0" smtClean="0"/>
                        <a:t>2</a:t>
                      </a:r>
                      <a:endParaRPr lang="ru-RU" sz="9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1444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Make </a:t>
            </a:r>
            <a:r>
              <a:rPr lang="en-US" sz="3600" b="1" smtClean="0">
                <a:solidFill>
                  <a:srgbClr val="FF0000"/>
                </a:solidFill>
              </a:rPr>
              <a:t>up a correct sentence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Uncle John, books, read, likes, to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1444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Make up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correct </a:t>
            </a:r>
            <a:r>
              <a:rPr lang="en-US" sz="3600" b="1" dirty="0" smtClean="0">
                <a:solidFill>
                  <a:srgbClr val="FF0000"/>
                </a:solidFill>
              </a:rPr>
              <a:t>sentence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Uncle John likes  to read books.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capitallette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96944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35732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Make up a correct sentence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The ball, play, with, I, can?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35732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Make up a correct sentence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Can I play with the ball?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7859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Make up a correct sentence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Does, my, like, not, read, brother, to, little, books.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7859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Make up a correct sentence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886200"/>
            <a:ext cx="8501122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My little brother does not like to read books.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936104"/>
          </a:xfrm>
        </p:spPr>
        <p:txBody>
          <a:bodyPr/>
          <a:lstStyle/>
          <a:p>
            <a:r>
              <a:rPr lang="en-US" dirty="0" smtClean="0"/>
              <a:t>Make up a story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1\Pictures\Сканы\Скан_20160310 (8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1196752"/>
            <a:ext cx="4968552" cy="3456384"/>
          </a:xfrm>
          <a:prstGeom prst="rect">
            <a:avLst/>
          </a:prstGeom>
          <a:noFill/>
        </p:spPr>
      </p:pic>
      <p:pic>
        <p:nvPicPr>
          <p:cNvPr id="5" name="Picture 2" descr="C:\Users\1\Pictures\Сканы\Скан_20160310 (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24744"/>
            <a:ext cx="4392488" cy="3600400"/>
          </a:xfrm>
          <a:prstGeom prst="rect">
            <a:avLst/>
          </a:prstGeom>
          <a:noFill/>
        </p:spPr>
      </p:pic>
      <p:pic>
        <p:nvPicPr>
          <p:cNvPr id="6" name="Picture 2" descr="C:\Users\1\Pictures\Сканы\Скан_20160310 (7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196752"/>
            <a:ext cx="2520280" cy="3284984"/>
          </a:xfrm>
          <a:prstGeom prst="rect">
            <a:avLst/>
          </a:prstGeom>
          <a:noFill/>
        </p:spPr>
      </p:pic>
      <p:pic>
        <p:nvPicPr>
          <p:cNvPr id="7" name="Picture 2" descr="C:\Users\1\Pictures\Сканы\Скан_20160310 (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33056"/>
            <a:ext cx="3312368" cy="3645024"/>
          </a:xfrm>
          <a:prstGeom prst="rect">
            <a:avLst/>
          </a:prstGeom>
          <a:noFill/>
        </p:spPr>
      </p:pic>
      <p:pic>
        <p:nvPicPr>
          <p:cNvPr id="8" name="Picture 3" descr="C:\Users\1\Pictures\Сканы\Скан_20160310 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933056"/>
            <a:ext cx="4032448" cy="3645024"/>
          </a:xfrm>
          <a:prstGeom prst="rect">
            <a:avLst/>
          </a:prstGeom>
          <a:noFill/>
        </p:spPr>
      </p:pic>
      <p:pic>
        <p:nvPicPr>
          <p:cNvPr id="9" name="Picture 2" descr="C:\Users\1\Pictures\Сканы\Скан_20160310 (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645024"/>
            <a:ext cx="2952328" cy="38478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/>
          <a:lstStyle/>
          <a:p>
            <a:r>
              <a:rPr lang="en-US" dirty="0" smtClean="0"/>
              <a:t>Make up a story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1\Pictures\Сканы\Скан_20160310 (1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1340768"/>
            <a:ext cx="4176464" cy="4896544"/>
          </a:xfrm>
          <a:prstGeom prst="rect">
            <a:avLst/>
          </a:prstGeom>
          <a:noFill/>
        </p:spPr>
      </p:pic>
      <p:pic>
        <p:nvPicPr>
          <p:cNvPr id="5" name="Picture 2" descr="C:\Users\1\Pictures\Сканы\Скан_20160310 (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40768"/>
            <a:ext cx="2952328" cy="4968552"/>
          </a:xfrm>
          <a:prstGeom prst="rect">
            <a:avLst/>
          </a:prstGeom>
          <a:noFill/>
        </p:spPr>
      </p:pic>
      <p:pic>
        <p:nvPicPr>
          <p:cNvPr id="6" name="Picture 2" descr="C:\Users\1\Pictures\Сканы\Скан_20160310 (10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536504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0"/>
            <a:ext cx="7992888" cy="141277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MERRY TRAIN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1\Desktop\2 класс\2535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41764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Sounds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[w] [h] [n] [r] [g] [</a:t>
            </a:r>
            <a:r>
              <a:rPr lang="en-US" b="1" dirty="0" err="1" smtClean="0"/>
              <a:t>i</a:t>
            </a:r>
            <a:r>
              <a:rPr lang="en-US" b="1" dirty="0" smtClean="0"/>
              <a:t>:] [ɔ:] [j] [t] [l]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54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Sounds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[d] [s] [ɔ:] [k] [m] [f] [</a:t>
            </a:r>
            <a:r>
              <a:rPr lang="en-US" b="1" dirty="0" err="1" smtClean="0"/>
              <a:t>dʒ</a:t>
            </a:r>
            <a:r>
              <a:rPr lang="en-US" b="1" dirty="0" smtClean="0"/>
              <a:t>] [</a:t>
            </a:r>
            <a:r>
              <a:rPr lang="ru-RU" b="1" dirty="0" err="1" smtClean="0"/>
              <a:t>θ</a:t>
            </a:r>
            <a:r>
              <a:rPr lang="en-US" b="1" dirty="0" smtClean="0"/>
              <a:t>] [</a:t>
            </a:r>
            <a:r>
              <a:rPr lang="en-US" b="1" dirty="0" err="1" smtClean="0"/>
              <a:t>ɛə</a:t>
            </a:r>
            <a:r>
              <a:rPr lang="en-US" b="1" dirty="0" smtClean="0"/>
              <a:t>] [</a:t>
            </a:r>
            <a:r>
              <a:rPr lang="en-US" b="1" dirty="0" err="1" smtClean="0"/>
              <a:t>ɑɪ</a:t>
            </a:r>
            <a:r>
              <a:rPr lang="en-US" b="1" dirty="0" smtClean="0"/>
              <a:t>]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54005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Sounds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[</a:t>
            </a:r>
            <a:r>
              <a:rPr lang="en-US" b="1" dirty="0" smtClean="0"/>
              <a:t>b</a:t>
            </a:r>
            <a:r>
              <a:rPr lang="ru-RU" b="1" dirty="0" smtClean="0"/>
              <a:t>] [</a:t>
            </a:r>
            <a:r>
              <a:rPr lang="en-US" b="1" dirty="0" err="1" smtClean="0"/>
              <a:t>i</a:t>
            </a:r>
            <a:r>
              <a:rPr lang="ru-RU" b="1" dirty="0" smtClean="0"/>
              <a:t>] [</a:t>
            </a:r>
            <a:r>
              <a:rPr lang="en-US" b="1" dirty="0" smtClean="0"/>
              <a:t>t</a:t>
            </a:r>
            <a:r>
              <a:rPr lang="ru-RU" b="1" dirty="0" err="1" smtClean="0"/>
              <a:t>ʃ</a:t>
            </a:r>
            <a:r>
              <a:rPr lang="ru-RU" b="1" dirty="0" smtClean="0"/>
              <a:t>] [</a:t>
            </a:r>
            <a:r>
              <a:rPr lang="en-US" b="1" dirty="0" smtClean="0"/>
              <a:t>d</a:t>
            </a:r>
            <a:r>
              <a:rPr lang="ru-RU" b="1" dirty="0" err="1" smtClean="0"/>
              <a:t>ʒ</a:t>
            </a:r>
            <a:r>
              <a:rPr lang="ru-RU" b="1" dirty="0" smtClean="0"/>
              <a:t>] </a:t>
            </a:r>
            <a:r>
              <a:rPr lang="ru-RU" b="1" dirty="0" err="1" smtClean="0"/>
              <a:t>[ʌ</a:t>
            </a:r>
            <a:r>
              <a:rPr lang="ru-RU" b="1" dirty="0" smtClean="0"/>
              <a:t>] </a:t>
            </a:r>
            <a:r>
              <a:rPr lang="ru-RU" b="1" dirty="0" err="1" smtClean="0"/>
              <a:t>[ɪə</a:t>
            </a:r>
            <a:r>
              <a:rPr lang="ru-RU" b="1" dirty="0" smtClean="0"/>
              <a:t>]</a:t>
            </a:r>
            <a:r>
              <a:rPr lang="en-US" b="1" dirty="0" smtClean="0"/>
              <a:t> </a:t>
            </a:r>
            <a:r>
              <a:rPr lang="ru-RU" b="1" dirty="0" err="1" smtClean="0"/>
              <a:t>[ʒ</a:t>
            </a:r>
            <a:r>
              <a:rPr lang="ru-RU" b="1" dirty="0" smtClean="0"/>
              <a:t>] </a:t>
            </a:r>
            <a:r>
              <a:rPr lang="ru-RU" b="1" dirty="0" err="1" smtClean="0"/>
              <a:t>[ɔɪ</a:t>
            </a:r>
            <a:r>
              <a:rPr lang="ru-RU" b="1" dirty="0" smtClean="0"/>
              <a:t>]</a:t>
            </a:r>
            <a:r>
              <a:rPr lang="en-US" b="1" dirty="0" smtClean="0"/>
              <a:t> </a:t>
            </a:r>
            <a:r>
              <a:rPr lang="ru-RU" b="1" dirty="0" smtClean="0"/>
              <a:t>[</a:t>
            </a:r>
            <a:r>
              <a:rPr lang="en-US" b="1" dirty="0" smtClean="0"/>
              <a:t>v</a:t>
            </a:r>
            <a:r>
              <a:rPr lang="ru-RU" b="1" dirty="0" smtClean="0"/>
              <a:t>] </a:t>
            </a:r>
            <a:r>
              <a:rPr lang="ru-RU" b="1" dirty="0" err="1" smtClean="0"/>
              <a:t>[ʊ</a:t>
            </a:r>
            <a:r>
              <a:rPr lang="ru-RU" b="1" dirty="0" smtClean="0"/>
              <a:t>]  </a:t>
            </a:r>
            <a:r>
              <a:rPr lang="en-US" b="1" dirty="0" smtClean="0"/>
              <a:t>                 </a:t>
            </a:r>
            <a:r>
              <a:rPr lang="ru-RU" b="1" dirty="0" smtClean="0"/>
              <a:t>  </a:t>
            </a:r>
            <a:r>
              <a:rPr lang="en-US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532859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Read The Sounds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[</a:t>
            </a:r>
            <a:r>
              <a:rPr lang="en-US" b="1" dirty="0" smtClean="0"/>
              <a:t>z</a:t>
            </a:r>
            <a:r>
              <a:rPr lang="ru-RU" b="1" dirty="0" smtClean="0"/>
              <a:t>] </a:t>
            </a:r>
            <a:r>
              <a:rPr lang="ru-RU" b="1" dirty="0" err="1" smtClean="0"/>
              <a:t>[ʊə</a:t>
            </a:r>
            <a:r>
              <a:rPr lang="ru-RU" b="1" dirty="0" smtClean="0"/>
              <a:t>] </a:t>
            </a:r>
            <a:r>
              <a:rPr lang="ru-RU" b="1" dirty="0" err="1" smtClean="0"/>
              <a:t>[ʃ</a:t>
            </a:r>
            <a:r>
              <a:rPr lang="ru-RU" b="1" dirty="0" smtClean="0"/>
              <a:t>] </a:t>
            </a:r>
            <a:r>
              <a:rPr lang="ru-RU" b="1" dirty="0" err="1" smtClean="0"/>
              <a:t>[ɒ</a:t>
            </a:r>
            <a:r>
              <a:rPr lang="ru-RU" b="1" dirty="0" smtClean="0"/>
              <a:t>] </a:t>
            </a:r>
            <a:r>
              <a:rPr lang="ru-RU" b="1" dirty="0" err="1" smtClean="0"/>
              <a:t>[ð</a:t>
            </a:r>
            <a:r>
              <a:rPr lang="ru-RU" b="1" dirty="0" smtClean="0"/>
              <a:t>] [</a:t>
            </a:r>
            <a:r>
              <a:rPr lang="en-US" b="1" dirty="0" smtClean="0"/>
              <a:t>e</a:t>
            </a:r>
            <a:r>
              <a:rPr lang="ru-RU" b="1" dirty="0" err="1" smtClean="0"/>
              <a:t>ɪ</a:t>
            </a:r>
            <a:r>
              <a:rPr lang="ru-RU" b="1" dirty="0" smtClean="0"/>
              <a:t>]</a:t>
            </a:r>
            <a:r>
              <a:rPr lang="en-US" b="1" dirty="0" smtClean="0"/>
              <a:t> </a:t>
            </a:r>
            <a:r>
              <a:rPr lang="ru-RU" b="1" dirty="0" smtClean="0"/>
              <a:t>[</a:t>
            </a:r>
            <a:r>
              <a:rPr lang="en-US" b="1" dirty="0" smtClean="0"/>
              <a:t>p</a:t>
            </a:r>
            <a:r>
              <a:rPr lang="ru-RU" b="1" dirty="0" smtClean="0"/>
              <a:t>] </a:t>
            </a:r>
            <a:r>
              <a:rPr lang="ru-RU" b="1" dirty="0" err="1" smtClean="0"/>
              <a:t>[ə</a:t>
            </a:r>
            <a:r>
              <a:rPr lang="ru-RU" b="1" dirty="0" smtClean="0"/>
              <a:t>]</a:t>
            </a:r>
            <a:r>
              <a:rPr lang="ru-RU" b="1" i="1" dirty="0" smtClean="0"/>
              <a:t> </a:t>
            </a:r>
            <a:r>
              <a:rPr lang="en-US" b="1" i="1" dirty="0" smtClean="0"/>
              <a:t> 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 </a:t>
            </a:r>
            <a:r>
              <a:rPr lang="en-US" b="1" dirty="0" smtClean="0"/>
              <a:t>[ ŋ ] [ɜ:]</a:t>
            </a:r>
            <a:r>
              <a:rPr lang="en-US" dirty="0" smtClean="0"/>
              <a:t> 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9614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Read the words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2641848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/'</a:t>
            </a:r>
            <a:r>
              <a:rPr lang="en-US" b="1" dirty="0" err="1" smtClean="0">
                <a:solidFill>
                  <a:schemeClr val="tx1"/>
                </a:solidFill>
              </a:rPr>
              <a:t>dɑ:ns</a:t>
            </a:r>
            <a:r>
              <a:rPr lang="en-US" b="1" dirty="0" smtClean="0">
                <a:solidFill>
                  <a:schemeClr val="tx1"/>
                </a:solidFill>
              </a:rPr>
              <a:t>/ /'desk/ /'</a:t>
            </a:r>
            <a:r>
              <a:rPr lang="en-US" b="1" dirty="0" err="1" smtClean="0">
                <a:solidFill>
                  <a:schemeClr val="tx1"/>
                </a:solidFill>
              </a:rPr>
              <a:t>ɪə</a:t>
            </a:r>
            <a:r>
              <a:rPr lang="en-US" b="1" dirty="0" smtClean="0">
                <a:solidFill>
                  <a:schemeClr val="tx1"/>
                </a:solidFill>
              </a:rPr>
              <a:t>/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/'</a:t>
            </a:r>
            <a:r>
              <a:rPr lang="en-US" b="1" dirty="0" err="1" smtClean="0">
                <a:solidFill>
                  <a:schemeClr val="tx1"/>
                </a:solidFill>
              </a:rPr>
              <a:t>grændfɑ:ðə</a:t>
            </a:r>
            <a:r>
              <a:rPr lang="en-US" b="1" dirty="0" smtClean="0">
                <a:solidFill>
                  <a:schemeClr val="tx1"/>
                </a:solidFill>
              </a:rPr>
              <a:t>//'</a:t>
            </a:r>
            <a:r>
              <a:rPr lang="en-US" b="1" dirty="0" err="1" smtClean="0">
                <a:solidFill>
                  <a:schemeClr val="tx1"/>
                </a:solidFill>
              </a:rPr>
              <a:t>hæpɪ</a:t>
            </a:r>
            <a:r>
              <a:rPr lang="en-US" b="1" dirty="0" smtClean="0">
                <a:solidFill>
                  <a:schemeClr val="tx1"/>
                </a:solidFill>
              </a:rPr>
              <a:t>/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Read the words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/'</a:t>
            </a:r>
            <a:r>
              <a:rPr lang="en-US" sz="3600" b="1" dirty="0" err="1" smtClean="0">
                <a:solidFill>
                  <a:schemeClr val="tx1"/>
                </a:solidFill>
              </a:rPr>
              <a:t>haʊs</a:t>
            </a:r>
            <a:r>
              <a:rPr lang="en-US" sz="3600" b="1" dirty="0" smtClean="0">
                <a:solidFill>
                  <a:schemeClr val="tx1"/>
                </a:solidFill>
              </a:rPr>
              <a:t>//'</a:t>
            </a:r>
            <a:r>
              <a:rPr lang="en-US" sz="3600" b="1" dirty="0" err="1" smtClean="0">
                <a:solidFill>
                  <a:schemeClr val="tx1"/>
                </a:solidFill>
              </a:rPr>
              <a:t>mʌŋkɪ</a:t>
            </a:r>
            <a:r>
              <a:rPr lang="en-US" sz="3600" b="1" dirty="0" smtClean="0">
                <a:solidFill>
                  <a:schemeClr val="tx1"/>
                </a:solidFill>
              </a:rPr>
              <a:t>//'</a:t>
            </a:r>
            <a:r>
              <a:rPr lang="en-US" sz="3600" b="1" dirty="0" err="1" smtClean="0">
                <a:solidFill>
                  <a:schemeClr val="tx1"/>
                </a:solidFill>
              </a:rPr>
              <a:t>pɑ:k</a:t>
            </a:r>
            <a:r>
              <a:rPr lang="en-US" sz="3600" b="1" dirty="0" smtClean="0">
                <a:solidFill>
                  <a:schemeClr val="tx1"/>
                </a:solidFill>
              </a:rPr>
              <a:t>/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/'</a:t>
            </a:r>
            <a:r>
              <a:rPr lang="en-US" sz="3600" b="1" dirty="0" err="1" smtClean="0">
                <a:solidFill>
                  <a:schemeClr val="tx1"/>
                </a:solidFill>
              </a:rPr>
              <a:t>kwi:n</a:t>
            </a:r>
            <a:r>
              <a:rPr lang="en-US" sz="3600" b="1" dirty="0" smtClean="0">
                <a:solidFill>
                  <a:schemeClr val="tx1"/>
                </a:solidFill>
              </a:rPr>
              <a:t>//'</a:t>
            </a:r>
            <a:r>
              <a:rPr lang="en-US" sz="3600" b="1" dirty="0" err="1" smtClean="0">
                <a:solidFill>
                  <a:schemeClr val="tx1"/>
                </a:solidFill>
              </a:rPr>
              <a:t>redɪ</a:t>
            </a:r>
            <a:r>
              <a:rPr lang="en-US" sz="3600" b="1" dirty="0" smtClean="0">
                <a:solidFill>
                  <a:schemeClr val="tx1"/>
                </a:solidFill>
              </a:rPr>
              <a:t>/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44015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Read the words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92988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/'</a:t>
            </a:r>
            <a:r>
              <a:rPr lang="en-US" b="1" dirty="0" err="1" smtClean="0">
                <a:solidFill>
                  <a:schemeClr val="tx1"/>
                </a:solidFill>
              </a:rPr>
              <a:t>bæg</a:t>
            </a:r>
            <a:r>
              <a:rPr lang="en-US" b="1" dirty="0" smtClean="0">
                <a:solidFill>
                  <a:schemeClr val="tx1"/>
                </a:solidFill>
              </a:rPr>
              <a:t>/ /</a:t>
            </a:r>
            <a:r>
              <a:rPr lang="en-US" b="1" dirty="0" err="1" smtClean="0">
                <a:solidFill>
                  <a:schemeClr val="tx1"/>
                </a:solidFill>
              </a:rPr>
              <a:t>leɪzɪ</a:t>
            </a:r>
            <a:r>
              <a:rPr lang="en-US" b="1" dirty="0" smtClean="0">
                <a:solidFill>
                  <a:schemeClr val="tx1"/>
                </a:solidFill>
              </a:rPr>
              <a:t>/ /'</a:t>
            </a:r>
            <a:r>
              <a:rPr lang="en-US" b="1" dirty="0" err="1" smtClean="0">
                <a:solidFill>
                  <a:schemeClr val="tx1"/>
                </a:solidFill>
              </a:rPr>
              <a:t>bɔ:l</a:t>
            </a:r>
            <a:r>
              <a:rPr lang="en-US" b="1" dirty="0" smtClean="0">
                <a:solidFill>
                  <a:schemeClr val="tx1"/>
                </a:solidFill>
              </a:rPr>
              <a:t>/ /'</a:t>
            </a:r>
            <a:r>
              <a:rPr lang="en-US" b="1" dirty="0" err="1" smtClean="0">
                <a:solidFill>
                  <a:schemeClr val="tx1"/>
                </a:solidFill>
              </a:rPr>
              <a:t>æpəl</a:t>
            </a:r>
            <a:r>
              <a:rPr lang="en-US" b="1" dirty="0" smtClean="0">
                <a:solidFill>
                  <a:schemeClr val="tx1"/>
                </a:solidFill>
              </a:rPr>
              <a:t>/ /'</a:t>
            </a:r>
            <a:r>
              <a:rPr lang="en-US" b="1" dirty="0" err="1" smtClean="0">
                <a:solidFill>
                  <a:schemeClr val="tx1"/>
                </a:solidFill>
              </a:rPr>
              <a:t>brʌðə</a:t>
            </a:r>
            <a:r>
              <a:rPr lang="en-US" b="1" dirty="0" smtClean="0">
                <a:solidFill>
                  <a:schemeClr val="tx1"/>
                </a:solidFill>
              </a:rPr>
              <a:t>/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247</Words>
  <Application>Microsoft Office PowerPoint</Application>
  <PresentationFormat>Экран (4:3)</PresentationFormat>
  <Paragraphs>75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Read The Sounds   [w] [h] [n] [r] [g] [i:] [ɔ:] [j] [t] [l] </vt:lpstr>
      <vt:lpstr>Read The Sounds   [d] [s] [ɔ:] [k] [m] [f] [dʒ] [θ] [ɛə] [ɑɪ]   </vt:lpstr>
      <vt:lpstr>Read The Sounds   [b] [i] [tʃ] [dʒ] [ʌ] [ɪə] [ʒ] [ɔɪ] [v] [ʊ]                       </vt:lpstr>
      <vt:lpstr>Read The Sounds   [z] [ʊə] [ʃ] [ɒ] [ð] [eɪ] [p] [ə]     [ ŋ ] [ɜ:] </vt:lpstr>
      <vt:lpstr>Read the words</vt:lpstr>
      <vt:lpstr>Read the words</vt:lpstr>
      <vt:lpstr>Read the words</vt:lpstr>
      <vt:lpstr>Соедините слово и транскрипцию  match the word and its transcription </vt:lpstr>
      <vt:lpstr>Слайд 11</vt:lpstr>
      <vt:lpstr>Соедините слово и транскрипцию  match the word and its transcription   brown                                        [pju:pl] book                                               [hen]   red                                                [braun] pupil                                               [red] hen                                               ['buk] </vt:lpstr>
      <vt:lpstr>Соедините слово и транскрипцию  match the word and its transcription   bag                                   [waɪt]       pet                                     ['elɪfənt]  elephant                           [gri:n] green                                 [pet]  white                                [bæg]   </vt:lpstr>
      <vt:lpstr>Соедините слово и транскрипцию  match the word and its transcription   pig                                          [fɔks]  giraffe                                 [sneɪk] snake                              ['ɔrɪnʤ]   fox                                          [pɪg] orange                             [ʤɪ'rɑ:f] </vt:lpstr>
      <vt:lpstr>Слайд 15</vt:lpstr>
      <vt:lpstr>Слайд 16</vt:lpstr>
      <vt:lpstr>Слайд 17</vt:lpstr>
      <vt:lpstr>Make up a correct sentence</vt:lpstr>
      <vt:lpstr>Make up a correct sentence</vt:lpstr>
      <vt:lpstr>Make up a correct sentence</vt:lpstr>
      <vt:lpstr>Make up a correct sentence</vt:lpstr>
      <vt:lpstr>Make up a correct sentence</vt:lpstr>
      <vt:lpstr>Make up a correct sentence</vt:lpstr>
      <vt:lpstr>Make up a story</vt:lpstr>
      <vt:lpstr>Make up a story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70</cp:revision>
  <dcterms:created xsi:type="dcterms:W3CDTF">2016-03-10T17:35:39Z</dcterms:created>
  <dcterms:modified xsi:type="dcterms:W3CDTF">2016-03-17T18:21:06Z</dcterms:modified>
</cp:coreProperties>
</file>